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87" r:id="rId7"/>
    <p:sldId id="271" r:id="rId8"/>
    <p:sldId id="272" r:id="rId9"/>
    <p:sldId id="273" r:id="rId10"/>
    <p:sldId id="288" r:id="rId11"/>
    <p:sldId id="290" r:id="rId12"/>
    <p:sldId id="291" r:id="rId13"/>
    <p:sldId id="289" r:id="rId14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D090-2234-417D-AA42-1A261B477C0A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8C26B-FC37-4452-BDEA-085E0D5C078B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3933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2929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0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96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1709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6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8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873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056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471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6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166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9AB81E-1BB1-4A01-8ECA-A4E8103BAD72}" type="datetimeFigureOut">
              <a:rPr lang="es-PY" smtClean="0"/>
              <a:t>14/02/2022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C2D23F-DCF1-4E1C-886C-F380E1F1FF4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1855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3456" y="1669425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s-PY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Y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Y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Y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CRONOGRAMA DE ACTIVIDADES DEL TFG - 2022</a:t>
            </a:r>
            <a:endParaRPr lang="es-PY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PY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Y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MARCO DE LA MEJORA CONTINUA</a:t>
            </a:r>
          </a:p>
          <a:p>
            <a:r>
              <a:rPr lang="es-PY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CONSEJO DE TUTORÍAS </a:t>
            </a:r>
            <a:endParaRPr lang="es-PY" i="1" dirty="0"/>
          </a:p>
        </p:txBody>
      </p:sp>
    </p:spTree>
    <p:extLst>
      <p:ext uri="{BB962C8B-B14F-4D97-AF65-F5344CB8AC3E}">
        <p14:creationId xmlns:p14="http://schemas.microsoft.com/office/powerpoint/2010/main" val="8412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71583"/>
              </p:ext>
            </p:extLst>
          </p:nvPr>
        </p:nvGraphicFramePr>
        <p:xfrm>
          <a:off x="1222828" y="624114"/>
          <a:ext cx="10162096" cy="5878286"/>
        </p:xfrm>
        <a:graphic>
          <a:graphicData uri="http://schemas.openxmlformats.org/drawingml/2006/table">
            <a:tbl>
              <a:tblPr/>
              <a:tblGrid>
                <a:gridCol w="10162096"/>
              </a:tblGrid>
              <a:tr h="587828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2898140" algn="l"/>
                        </a:tabLst>
                        <a:defRPr/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 tutor de cada grupo debe planificar y registrar semanalmente los trabajos presenciales y a distancia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 un libro de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acta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que será establecido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para el efecto.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2898140" algn="l"/>
                        </a:tabLst>
                        <a:defRPr/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Los estudiantes de tutoría deben registrar sus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asistencias.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98140" algn="l"/>
                        </a:tabLst>
                        <a:defRPr/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(La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responsabilidad, asistencias, trabajo en equipo, empatía  y la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participación activa de los estudiantes 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tendrá un peso de 10 puntos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para el  proceso.)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Estrategias para: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Encuentros presenciales: Talleres, círculos de aprendizaje, consultas.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Encuentros a distancias: Aplicativo WhatsApp, correo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electrónico,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teléfono celular,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zoom y meet.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El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TFG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será entregado al CT directamente en los días establecidos,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por los tutores responsables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 CT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tendrá un libro de acta para registrar las entregas de los trabajos.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2898140" algn="l"/>
                        </a:tabLst>
                      </a:pP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 trabajos verificados del CT se depositará en la Dirección Académica, con la Lic. Celia Acosta ( HORARIO DE OFICINA: 07:00 a 11:00 hs.)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FontTx/>
                        <a:buChar char="-"/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Registrar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todas las evidencias  del proceso del TFG para su  entrega oficial, conjuntamente con el Informe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Final.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239814" y="2435831"/>
            <a:ext cx="45140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	</a:t>
            </a:r>
          </a:p>
          <a:p>
            <a:r>
              <a:rPr lang="es-ES" dirty="0"/>
              <a:t>6 (Seis) Meses</a:t>
            </a:r>
          </a:p>
          <a:p>
            <a:r>
              <a:rPr lang="es-ES" dirty="0"/>
              <a:t>Marzo	: 10 hs. presencial y 10 hs. a distancia.</a:t>
            </a:r>
          </a:p>
          <a:p>
            <a:r>
              <a:rPr lang="es-ES" dirty="0"/>
              <a:t>Abril	: 10 hs. presencial y 10 hs. a distancia.</a:t>
            </a:r>
          </a:p>
          <a:p>
            <a:r>
              <a:rPr lang="es-ES" dirty="0"/>
              <a:t>Mayo	: 10 hs. presencial y 10 hs. a distancia.</a:t>
            </a:r>
          </a:p>
          <a:p>
            <a:r>
              <a:rPr lang="es-ES" dirty="0"/>
              <a:t>Junio	: 10 hs. presencial y 10 hs. a distancia.</a:t>
            </a:r>
          </a:p>
          <a:p>
            <a:r>
              <a:rPr lang="es-ES" dirty="0"/>
              <a:t>Julio	: 10 hs. presencial y 20 hs. a distancia.</a:t>
            </a:r>
          </a:p>
          <a:p>
            <a:r>
              <a:rPr lang="es-ES" dirty="0"/>
              <a:t>Agosto	: 10 hs. presencial y 20 hs. a distancia.</a:t>
            </a:r>
          </a:p>
          <a:p>
            <a:r>
              <a:rPr lang="es-ES" dirty="0"/>
              <a:t>Total	: 60 hs. presencial y 80 hs. a distancia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339403" y="1016082"/>
            <a:ext cx="9800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Los encuentros presenciales y a distancias con una carga horaria de 140 horas reloj. El trabajo de asesoría se puede llevar simultáneamente tanto presencial y a distancias según realidad y necesidad del grupo a tutorear.</a:t>
            </a:r>
          </a:p>
          <a:p>
            <a:pPr lvl="0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63898" y="2435831"/>
            <a:ext cx="44136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4 (Cuatro) Meses</a:t>
            </a:r>
          </a:p>
          <a:p>
            <a:r>
              <a:rPr lang="es-ES" dirty="0"/>
              <a:t>Marzo	: 20 hs. presencial y 10 hs. a distancia.</a:t>
            </a:r>
          </a:p>
          <a:p>
            <a:r>
              <a:rPr lang="es-ES" dirty="0"/>
              <a:t>Abril	: 20 hs. presencial y 10 hs. a distancia.</a:t>
            </a:r>
          </a:p>
          <a:p>
            <a:r>
              <a:rPr lang="es-ES" dirty="0"/>
              <a:t>Mayo	: 20 hs. presencial y 20 hs. a distancia.</a:t>
            </a:r>
          </a:p>
          <a:p>
            <a:r>
              <a:rPr lang="es-ES" dirty="0"/>
              <a:t>Junio	: 20 hs. presencial y 20 hs. a distancia.</a:t>
            </a:r>
          </a:p>
          <a:p>
            <a:r>
              <a:rPr lang="es-ES" dirty="0"/>
              <a:t>Total	: 80 hs. presencial y 60 hs. a distancia.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463898" y="17895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La duración total de la tutoría será de 4 (cuatro) a 6 (seis) meses.</a:t>
            </a:r>
          </a:p>
          <a:p>
            <a:pPr lvl="0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39402" y="5169622"/>
            <a:ext cx="1048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>
                <a:solidFill>
                  <a:prstClr val="black"/>
                </a:solidFill>
              </a:rPr>
              <a:t>Obs.: Según necesidad las sedes que optan por trabajar por 6 (seis) meses, tendrán que adaptar las horas tanto presenciales y a distancias (140 </a:t>
            </a:r>
            <a:r>
              <a:rPr lang="es-ES" dirty="0" smtClean="0">
                <a:solidFill>
                  <a:prstClr val="black"/>
                </a:solidFill>
              </a:rPr>
              <a:t>h/r).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42433" y="889844"/>
            <a:ext cx="92345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Defensa oral del TFG </a:t>
            </a:r>
            <a:r>
              <a:rPr lang="es-ES" dirty="0" smtClean="0"/>
              <a:t>2022 </a:t>
            </a:r>
            <a:r>
              <a:rPr lang="es-ES" dirty="0"/>
              <a:t>– PDTE. FRANCO: Julio, Agosto y Setiembre</a:t>
            </a:r>
          </a:p>
          <a:p>
            <a:r>
              <a:rPr lang="es-ES" dirty="0"/>
              <a:t>Graduación: Octubre y Noviembre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sz="1600" dirty="0"/>
              <a:t>CARRERA ADMINISTRACIÓN DE EMPRESAS</a:t>
            </a:r>
          </a:p>
          <a:p>
            <a:r>
              <a:rPr lang="es-ES" sz="1600" dirty="0"/>
              <a:t> 1º OPORTUNIDAD  </a:t>
            </a:r>
            <a:r>
              <a:rPr lang="es-ES" sz="1600" dirty="0" smtClean="0"/>
              <a:t>:</a:t>
            </a:r>
            <a:endParaRPr lang="es-ES" sz="1600" dirty="0"/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 2º OPORTUNIDAD  </a:t>
            </a:r>
            <a:r>
              <a:rPr lang="es-ES" sz="1600" dirty="0" smtClean="0">
                <a:solidFill>
                  <a:prstClr val="black"/>
                </a:solidFill>
              </a:rPr>
              <a:t>:</a:t>
            </a:r>
            <a:endParaRPr lang="es-ES" sz="1600" dirty="0">
              <a:solidFill>
                <a:prstClr val="black"/>
              </a:solidFill>
            </a:endParaRP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 3º OPORTUNIDAD  </a:t>
            </a:r>
            <a:r>
              <a:rPr lang="es-ES" sz="1600" dirty="0" smtClean="0">
                <a:solidFill>
                  <a:prstClr val="black"/>
                </a:solidFill>
              </a:rPr>
              <a:t>:</a:t>
            </a:r>
          </a:p>
          <a:p>
            <a:pPr lvl="0"/>
            <a:endParaRPr lang="es-ES" sz="1600" dirty="0">
              <a:solidFill>
                <a:prstClr val="black"/>
              </a:solidFill>
            </a:endParaRP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CARRERA CIENCIAS CONTABLES</a:t>
            </a: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 1º OPORTUNIDAD  : </a:t>
            </a:r>
            <a:endParaRPr lang="es-ES" sz="1600" dirty="0" smtClean="0">
              <a:solidFill>
                <a:prstClr val="black"/>
              </a:solidFill>
            </a:endParaRPr>
          </a:p>
          <a:p>
            <a:pPr lvl="0"/>
            <a:r>
              <a:rPr lang="es-ES" sz="1600" dirty="0" smtClean="0">
                <a:solidFill>
                  <a:prstClr val="black"/>
                </a:solidFill>
              </a:rPr>
              <a:t> 2º </a:t>
            </a:r>
            <a:r>
              <a:rPr lang="es-ES" sz="1600" dirty="0">
                <a:solidFill>
                  <a:prstClr val="black"/>
                </a:solidFill>
              </a:rPr>
              <a:t>OPORTUNIDAD  </a:t>
            </a:r>
            <a:r>
              <a:rPr lang="es-ES" sz="1600" dirty="0" smtClean="0">
                <a:solidFill>
                  <a:prstClr val="black"/>
                </a:solidFill>
              </a:rPr>
              <a:t>:</a:t>
            </a:r>
            <a:endParaRPr lang="es-ES" sz="1600" dirty="0">
              <a:solidFill>
                <a:prstClr val="black"/>
              </a:solidFill>
            </a:endParaRP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 3º OPORTUNIDAD  </a:t>
            </a:r>
            <a:r>
              <a:rPr lang="es-ES" sz="1600" dirty="0" smtClean="0">
                <a:solidFill>
                  <a:prstClr val="black"/>
                </a:solidFill>
              </a:rPr>
              <a:t>:</a:t>
            </a:r>
            <a:endParaRPr lang="es-ES" sz="1600" dirty="0">
              <a:solidFill>
                <a:prstClr val="black"/>
              </a:solidFill>
            </a:endParaRPr>
          </a:p>
          <a:p>
            <a:pPr lvl="0"/>
            <a:endParaRPr lang="es-ES" sz="1600" dirty="0">
              <a:solidFill>
                <a:prstClr val="black"/>
              </a:solidFill>
            </a:endParaRP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CARRERA INGENIERÍA COMERCIAL</a:t>
            </a: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 1º OPORTUNIDAD  </a:t>
            </a:r>
            <a:r>
              <a:rPr lang="es-ES" sz="1600" dirty="0" smtClean="0">
                <a:solidFill>
                  <a:prstClr val="black"/>
                </a:solidFill>
              </a:rPr>
              <a:t>:</a:t>
            </a:r>
            <a:endParaRPr lang="es-ES" sz="1600" dirty="0">
              <a:solidFill>
                <a:prstClr val="black"/>
              </a:solidFill>
            </a:endParaRP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 2º OPORTUNIDAD  </a:t>
            </a:r>
            <a:r>
              <a:rPr lang="es-ES" sz="1600" dirty="0" smtClean="0">
                <a:solidFill>
                  <a:prstClr val="black"/>
                </a:solidFill>
              </a:rPr>
              <a:t>:</a:t>
            </a:r>
            <a:endParaRPr lang="es-ES" sz="1600" dirty="0">
              <a:solidFill>
                <a:prstClr val="black"/>
              </a:solidFill>
            </a:endParaRPr>
          </a:p>
          <a:p>
            <a:pPr lvl="0"/>
            <a:r>
              <a:rPr lang="es-ES" sz="1600" dirty="0">
                <a:solidFill>
                  <a:prstClr val="black"/>
                </a:solidFill>
              </a:rPr>
              <a:t> 3º OPORTUNIDAD  </a:t>
            </a:r>
            <a:r>
              <a:rPr lang="es-ES" sz="1600" dirty="0" smtClean="0">
                <a:solidFill>
                  <a:prstClr val="black"/>
                </a:solidFill>
              </a:rPr>
              <a:t>:</a:t>
            </a:r>
            <a:endParaRPr lang="es-E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Muchas gracias…</a:t>
            </a:r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1479177" y="5069541"/>
            <a:ext cx="9641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“Sólo investigando se aprende a investigar”</a:t>
            </a:r>
            <a:endParaRPr kumimoji="0" lang="es-PY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11" descr="BD0715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51" y="2417969"/>
            <a:ext cx="2901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8847979" y="322731"/>
            <a:ext cx="2460997" cy="2241456"/>
          </a:xfrm>
          <a:prstGeom prst="wedgeEllipseCallout">
            <a:avLst>
              <a:gd name="adj1" fmla="val -121933"/>
              <a:gd name="adj2" fmla="val 99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PY" altLang="es-ES" sz="16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26" y="980860"/>
            <a:ext cx="1176630" cy="15875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18" y="645458"/>
            <a:ext cx="4370237" cy="24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62514" y="2867998"/>
            <a:ext cx="6096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Decano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89814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MSc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Vicente Fernández 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Paniagua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Tx/>
              <a:buChar char="-"/>
              <a:tabLst>
                <a:tab pos="2898140" algn="l"/>
              </a:tabLst>
            </a:pPr>
            <a:r>
              <a:rPr lang="es-E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Directora académica 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898140" algn="l"/>
              </a:tabLst>
            </a:pPr>
            <a:r>
              <a:rPr lang="es-E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Mg. Nélida Cappo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Consejo de Tutorías: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89814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Lic. MDE Gladys Esmilce Rojas Valdez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898140" algn="l"/>
              </a:tabLs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Lic. 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María Leandra Toledo</a:t>
            </a:r>
            <a:endParaRPr lang="es-E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486433" y="1312267"/>
            <a:ext cx="253466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898140" algn="l"/>
              </a:tabLst>
            </a:pPr>
            <a:r>
              <a:rPr lang="es-E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Responsables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6325" y="923100"/>
            <a:ext cx="10515600" cy="5299569"/>
          </a:xfrm>
        </p:spPr>
        <p:txBody>
          <a:bodyPr/>
          <a:lstStyle/>
          <a:p>
            <a:pPr marL="0" lvl="0" indent="0" algn="ctr">
              <a:buNone/>
            </a:pPr>
            <a:endParaRPr lang="es-PY" sz="2400" dirty="0" smtClean="0"/>
          </a:p>
          <a:p>
            <a:pPr marL="0" lvl="0" indent="0" algn="ctr">
              <a:buNone/>
            </a:pPr>
            <a:r>
              <a:rPr lang="es-PY" sz="4000" b="1" dirty="0" smtClean="0"/>
              <a:t>1 - ANTEPROYECTO</a:t>
            </a:r>
            <a:endParaRPr lang="es-PY" sz="4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97" y="2750147"/>
            <a:ext cx="3257393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703556"/>
              </p:ext>
            </p:extLst>
          </p:nvPr>
        </p:nvGraphicFramePr>
        <p:xfrm>
          <a:off x="624114" y="943429"/>
          <a:ext cx="10943772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3830126"/>
                <a:gridCol w="4892960"/>
                <a:gridCol w="2220686"/>
              </a:tblGrid>
              <a:tr h="48622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Plazo: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 días ( desde la presentación al CT) 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entrega: </a:t>
                      </a:r>
                      <a:r>
                        <a:rPr lang="es-E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al 21 /03/2022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-El CT se pronunciará en un plazo de 10 días hábiles, aceptando o no el nuevo tema o problema de investigación.(TÍTULO II- 6)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Caso de aprobación del tema por el CT, los estudiantes tendrán un plazo de 10 (diez) días para la reelaboración del Anteproyecto.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de la planificación  al CT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 Registrar semanalmente en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libro de acta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los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trabajos presenciales y a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distancia,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respetando lo planificado.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 Caso de cambio  del Anteproyecto aprobado: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 estudiantes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deberán comunicar por escrito al Tutor.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-Recepción con un Vto. B. y  entregar al CT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 Entregar el Anteproyecto firmado por los dos tutores y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estudiantes,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una carpeta al CT.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Estrategias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ser utilizadas: 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Presenciales: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Talleres, círculo de aprendizaje, consultas.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distancia: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Vía internet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Anteproyecto aprobado tendrá la media firma y sello del CT ( temático y metodológico)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2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2- PROYECTO</a:t>
            </a:r>
            <a:endParaRPr lang="es-P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25" y="2595016"/>
            <a:ext cx="3881749" cy="23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Y" b="1" i="1" dirty="0" smtClean="0"/>
              <a:t/>
            </a:r>
            <a:br>
              <a:rPr lang="es-PY" b="1" i="1" dirty="0" smtClean="0"/>
            </a:br>
            <a:endParaRPr lang="es-P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105469"/>
            <a:ext cx="9601196" cy="4770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PY" sz="5000" dirty="0" smtClean="0"/>
          </a:p>
          <a:p>
            <a:pPr marL="0" indent="0">
              <a:buNone/>
            </a:pPr>
            <a:endParaRPr lang="es-PY" dirty="0" smtClean="0"/>
          </a:p>
          <a:p>
            <a:pPr marL="0" indent="0">
              <a:buNone/>
            </a:pPr>
            <a:endParaRPr lang="es-PY" sz="6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66839"/>
              </p:ext>
            </p:extLst>
          </p:nvPr>
        </p:nvGraphicFramePr>
        <p:xfrm>
          <a:off x="1146630" y="653143"/>
          <a:ext cx="10189026" cy="5573486"/>
        </p:xfrm>
        <a:graphic>
          <a:graphicData uri="http://schemas.openxmlformats.org/drawingml/2006/table">
            <a:tbl>
              <a:tblPr firstRow="1" firstCol="1" bandRow="1"/>
              <a:tblGrid>
                <a:gridCol w="3106056"/>
                <a:gridCol w="5249305"/>
                <a:gridCol w="1833665"/>
              </a:tblGrid>
              <a:tr h="5573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ABRIL </a:t>
                      </a:r>
                      <a:r>
                        <a:rPr lang="es-E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MAYO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Plazo: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 días hábiles ( a partir de la recepción  del mismo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21/03/2022</a:t>
                      </a:r>
                      <a:r>
                        <a:rPr lang="es-E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s-ES" sz="2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21/04/2022</a:t>
                      </a:r>
                      <a:endParaRPr lang="es-ES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Serán devueltas en un plazo no mayor de 10 (diez) días hábiles, mismo periodo que tendrá el CT para aprobar o no el proyecto.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 vez aprobado el Anteproyecto, el estudiante deberá elaborar el Proyecto del TFG. 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2-El CT considerará para la aprobación: 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295"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La relevancia académica y social.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1295"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Estar ajustado a las exigencias formales y de fondo.(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UPE-APA 7ª ed. 2020)</a:t>
                      </a:r>
                    </a:p>
                    <a:p>
                      <a:pPr marL="201295"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 En caso de que el Proyecto no sea aprobado (con fundamentos específicos, delineados por el Decano y CT) se exigirá que se realice las modificaciones sugeridas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 La detección de cualquier indicio de plagio, será considerada  una falta grave  y dará lugar al rechazo del trabajo. (Ver reglamento del TFG. TÍTULO III – 9)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del Proyecto será competencia del Decano y  del CT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-Se anexará el Anteproyecto al Proyecto para su posterior entrega. 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Firmar tutores y estudiantes antes de la entrega.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8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2" y="817636"/>
            <a:ext cx="9601196" cy="1303867"/>
          </a:xfrm>
        </p:spPr>
        <p:txBody>
          <a:bodyPr/>
          <a:lstStyle/>
          <a:p>
            <a:r>
              <a:rPr lang="es-PY" dirty="0" smtClean="0"/>
              <a:t>3- INFORME FINAL </a:t>
            </a:r>
            <a:endParaRPr lang="es-PY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15" y="2576512"/>
            <a:ext cx="5966085" cy="27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PY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s-PY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75558"/>
              </p:ext>
            </p:extLst>
          </p:nvPr>
        </p:nvGraphicFramePr>
        <p:xfrm>
          <a:off x="1338262" y="1132113"/>
          <a:ext cx="9515475" cy="4005943"/>
        </p:xfrm>
        <a:graphic>
          <a:graphicData uri="http://schemas.openxmlformats.org/drawingml/2006/table">
            <a:tbl>
              <a:tblPr firstRow="1" firstCol="1" bandRow="1"/>
              <a:tblGrid>
                <a:gridCol w="3330248"/>
                <a:gridCol w="4472777"/>
                <a:gridCol w="1712450"/>
              </a:tblGrid>
              <a:tr h="4005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 - JUNIO </a:t>
                      </a: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Presencial y distancia)</a:t>
                      </a:r>
                      <a:r>
                        <a:rPr lang="es-ES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Plazo: 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semanas (a partir de la recepción  del mismo).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1-Presentar el Informe Final anillado con firma de los tutores y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estudiantes,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entregará conjuntamente con el Proyecto visado al CT. 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2-Una vez aprobado el Informe Final ya quedará para la lectura de los jurados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 El tutor responsable pondrá en aviso a sus </a:t>
                      </a: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estudiantes de 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aprobación del Informe Final. 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98140" algn="l"/>
                        </a:tabLs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-La revisión, sugerencias y o aprobación temática estará a cargo de los jurados selectos por el Decano.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5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 smtClean="0"/>
              <a:t>PARA TENER EN CUENTA</a:t>
            </a:r>
            <a:endParaRPr lang="es-PY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64" y="2702132"/>
            <a:ext cx="7629993" cy="18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566</TotalTime>
  <Words>884</Words>
  <Application>Microsoft Office PowerPoint</Application>
  <PresentationFormat>Panorámica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Tahoma</vt:lpstr>
      <vt:lpstr>Times New Roman</vt:lpstr>
      <vt:lpstr>Orgánico</vt:lpstr>
      <vt:lpstr>   CRONOGRAMA DE ACTIVIDADES DEL TFG - 2022</vt:lpstr>
      <vt:lpstr>Presentación de PowerPoint</vt:lpstr>
      <vt:lpstr>Presentación de PowerPoint</vt:lpstr>
      <vt:lpstr>Presentación de PowerPoint</vt:lpstr>
      <vt:lpstr>2- PROYECTO</vt:lpstr>
      <vt:lpstr> </vt:lpstr>
      <vt:lpstr>3- INFORME FINAL </vt:lpstr>
      <vt:lpstr>Presentación de PowerPoint</vt:lpstr>
      <vt:lpstr>PARA TENER EN CUENTA</vt:lpstr>
      <vt:lpstr>Presentación de PowerPoint</vt:lpstr>
      <vt:lpstr>Presentación de PowerPoint</vt:lpstr>
      <vt:lpstr>Presentación de PowerPoint</vt:lpstr>
      <vt:lpstr>Muchas gracias…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docente continua y en servicio Módulo de actualización -  2016 Tema: Evaluación como parte de la planificación Jornada: 5.</dc:title>
  <dc:creator>CARMERN AURORA</dc:creator>
  <cp:lastModifiedBy>TOSHIBA</cp:lastModifiedBy>
  <cp:revision>88</cp:revision>
  <dcterms:created xsi:type="dcterms:W3CDTF">2016-08-01T01:00:53Z</dcterms:created>
  <dcterms:modified xsi:type="dcterms:W3CDTF">2022-02-14T20:29:32Z</dcterms:modified>
</cp:coreProperties>
</file>